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8" r:id="rId2"/>
    <p:sldId id="256" r:id="rId3"/>
    <p:sldId id="262" r:id="rId4"/>
    <p:sldId id="265" r:id="rId5"/>
    <p:sldId id="266" r:id="rId6"/>
    <p:sldId id="264" r:id="rId7"/>
    <p:sldId id="275" r:id="rId8"/>
    <p:sldId id="269" r:id="rId9"/>
    <p:sldId id="272" r:id="rId10"/>
    <p:sldId id="271" r:id="rId11"/>
    <p:sldId id="273" r:id="rId12"/>
    <p:sldId id="274" r:id="rId13"/>
    <p:sldId id="278" r:id="rId14"/>
    <p:sldId id="27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161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C544E-E99F-4D66-8731-3F199FADE266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91AF0-68F8-4130-8FEC-8AF4244317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290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91AF0-68F8-4130-8FEC-8AF42443179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380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91AF0-68F8-4130-8FEC-8AF42443179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399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EED6-B5F0-4D6F-BD84-144F49C4B90A}" type="datetime3">
              <a:rPr lang="en-US" smtClean="0"/>
              <a:t>11 November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Stage -1 (B.E. ETC) 2024-25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ABBDE-0BB5-4A7D-90F2-C2583C42722C}" type="datetime3">
              <a:rPr lang="en-US" smtClean="0"/>
              <a:t>11 November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Stage -1 (B.E. ETC) 2024-25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E8EA7-C670-40C3-8438-2FD80479D23F}" type="datetime3">
              <a:rPr lang="en-US" smtClean="0"/>
              <a:t>11 November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Stage -1 (B.E. ETC) 2024-25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6667A-4460-4DC4-B49A-08AF964ECB09}" type="datetime3">
              <a:rPr lang="en-US" smtClean="0"/>
              <a:t>11 November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Stage -1 (B.E. ETC) 2024-25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8362D-EA69-4367-AFC6-06CA5255B896}" type="datetime3">
              <a:rPr lang="en-US" smtClean="0"/>
              <a:t>11 November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Stage -1 (B.E. ETC) 2024-25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74071-0E17-44B2-9489-2021E610D74B}" type="datetime3">
              <a:rPr lang="en-US" smtClean="0"/>
              <a:t>11 November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Stage -1 (B.E. ETC) 2024-25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ECFC-DC82-44AA-AAB4-139CD9A3785A}" type="datetime3">
              <a:rPr lang="en-US" smtClean="0"/>
              <a:t>11 November 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Stage -1 (B.E. ETC) 2024-25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36131-F620-494C-BE3D-A182B3295865}" type="datetime3">
              <a:rPr lang="en-US" smtClean="0"/>
              <a:t>11 November 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Stage -1 (B.E. ETC) 2024-25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FA25-66F4-4669-98FC-1B089EFEA698}" type="datetime3">
              <a:rPr lang="en-US" smtClean="0"/>
              <a:t>11 November 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Stage -1 (B.E. ETC) 2024-25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89B74-40E3-4214-B0CA-507F0ECC6A74}" type="datetime3">
              <a:rPr lang="en-US" smtClean="0"/>
              <a:t>11 November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Stage -1 (B.E. ETC) 2024-25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E9239-ED9D-40F9-966F-A853DCB120F3}" type="datetime3">
              <a:rPr lang="en-US" smtClean="0"/>
              <a:t>11 November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Stage -1 (B.E. ETC) 2024-25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olidDmnd">
          <a:fgClr>
            <a:schemeClr val="accent3">
              <a:lumMod val="40000"/>
              <a:lumOff val="60000"/>
            </a:schemeClr>
          </a:fgClr>
          <a:bgClr>
            <a:schemeClr val="accent6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C2AC2-85C8-4A47-8D2C-4ABE16077A09}" type="datetime3">
              <a:rPr lang="en-US" smtClean="0"/>
              <a:t>11 November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Project Stage -1 (B.E. ETC) 2024-25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406" y="1905000"/>
            <a:ext cx="8229600" cy="1703543"/>
          </a:xfrm>
        </p:spPr>
        <p:txBody>
          <a:bodyPr>
            <a:normAutofit lnSpcReduction="10000"/>
          </a:bodyPr>
          <a:lstStyle/>
          <a:p>
            <a:r>
              <a:rPr lang="en-US" altLang="en-US" sz="24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Electronics and Telecommunication</a:t>
            </a:r>
            <a:endParaRPr lang="en-US" alt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B.E. Project Report Stage I</a:t>
            </a:r>
          </a:p>
          <a:p>
            <a:r>
              <a:rPr lang="en-US" alt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E&amp;TC</a:t>
            </a:r>
            <a:r>
              <a:rPr lang="en-US" altLang="en-US" sz="4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(2025-26)</a:t>
            </a:r>
            <a:endParaRPr lang="en-US" altLang="en-US" sz="4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sz="4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F9170-E768-4937-B96E-A98110F2845B}" type="datetime3">
              <a:rPr lang="en-US" smtClean="0"/>
              <a:t>11 November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Project Stage -1 (B.E. ETC) 2025-26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30" y="228600"/>
            <a:ext cx="5972175" cy="1181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843AE6-E00D-F355-2601-2CF71D6C391E}"/>
              </a:ext>
            </a:extLst>
          </p:cNvPr>
          <p:cNvSpPr txBox="1"/>
          <p:nvPr/>
        </p:nvSpPr>
        <p:spPr>
          <a:xfrm>
            <a:off x="1195711" y="3733800"/>
            <a:ext cx="67509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46. Pardeshi Siddharth Manoj</a:t>
            </a:r>
          </a:p>
          <a:p>
            <a:pPr algn="ctr"/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45. Kulkarni Saideep Rahul</a:t>
            </a:r>
          </a:p>
          <a:p>
            <a:pPr algn="ctr"/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43. Kanawade Mahesh Nitin</a:t>
            </a:r>
          </a:p>
          <a:p>
            <a:pPr algn="ctr"/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47. Kale Tejas </a:t>
            </a:r>
            <a:r>
              <a:rPr lang="en-I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Gahininath</a:t>
            </a:r>
            <a:endParaRPr lang="en-IN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b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 :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Mr. M. R.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Gaikar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S. M.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Gulhane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174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7082B2-32D4-139C-7254-0A110FC4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FA25-66F4-4669-98FC-1B089EFEA698}" type="datetime3">
              <a:rPr lang="en-US" smtClean="0"/>
              <a:t>11 November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FF0231-D1D7-BEF8-FD8A-45E1A4C38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Project Stage -1 (B.E. ETC) 2025-26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40960-0C42-738C-1013-5F16C850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FFD96-B0F0-ADF5-C44A-781BDB2F2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30" y="228600"/>
            <a:ext cx="5972175" cy="1181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C1C240-349F-54F5-0F93-6FC345602254}"/>
              </a:ext>
            </a:extLst>
          </p:cNvPr>
          <p:cNvSpPr txBox="1"/>
          <p:nvPr/>
        </p:nvSpPr>
        <p:spPr>
          <a:xfrm>
            <a:off x="1285008" y="1752600"/>
            <a:ext cx="657398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Steps &amp; Final Goal:</a:t>
            </a:r>
          </a:p>
          <a:p>
            <a:pPr algn="just"/>
            <a:r>
              <a:rPr lang="en-IN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Steps: 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Hardware: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sensors and buttons to the Pi. 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IN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Assemble Prototype: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Mount components onto the glasses frame. 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Real-World Testing: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and refine the system in different environments.</a:t>
            </a:r>
          </a:p>
          <a:p>
            <a:pPr algn="just"/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Goal: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deliver a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functional, wearable prototype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significantly improves safety and mobility for the visually impaired. </a:t>
            </a:r>
          </a:p>
        </p:txBody>
      </p:sp>
    </p:spTree>
    <p:extLst>
      <p:ext uri="{BB962C8B-B14F-4D97-AF65-F5344CB8AC3E}">
        <p14:creationId xmlns:p14="http://schemas.microsoft.com/office/powerpoint/2010/main" val="4026979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E60287-F31B-C4A9-132A-FFC1FCA16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FA25-66F4-4669-98FC-1B089EFEA698}" type="datetime3">
              <a:rPr lang="en-US" smtClean="0"/>
              <a:t>11 November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9D4B4C-8726-6788-0CCB-544218290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Project Stage -1 (B.E. ETC) 2025-26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40539-1020-8715-C6D6-FF20CF621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863AA-27F2-FB3A-68C8-633F90FDE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2" y="304800"/>
            <a:ext cx="5972175" cy="1181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1D7815-E73B-F64A-80CD-DC7223CE7E69}"/>
              </a:ext>
            </a:extLst>
          </p:cNvPr>
          <p:cNvSpPr txBox="1"/>
          <p:nvPr/>
        </p:nvSpPr>
        <p:spPr>
          <a:xfrm>
            <a:off x="533400" y="1498609"/>
            <a:ext cx="79248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References:</a:t>
            </a:r>
          </a:p>
          <a:p>
            <a:r>
              <a:rPr lang="en-US" sz="1400" b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[1] W. </a:t>
            </a:r>
            <a:r>
              <a:rPr lang="en-US" sz="1400" b="1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Elmannai</a:t>
            </a:r>
            <a:r>
              <a:rPr lang="en-US" sz="1400" b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and K. </a:t>
            </a:r>
            <a:r>
              <a:rPr lang="en-US" sz="1400" b="1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Elleithy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“Sensor-Based Assistive Devices for Visually-Impaired People: Current Status, Challenges, and Future Directions,” </a:t>
            </a:r>
            <a:r>
              <a:rPr lang="en-US" sz="14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Sensors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vol. 17, no. 3, pp. 1–37, 2017. </a:t>
            </a:r>
          </a:p>
          <a:p>
            <a:r>
              <a:rPr lang="en-US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[2] X. Zhang, Y. Liu, and P. Wang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“Advancements in Smart Wearable Mobility Aids for Visual Impairments: A Bibliometric Narrative Review,” </a:t>
            </a:r>
            <a:r>
              <a:rPr lang="en-US" sz="14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Sensors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vol. 24, no. 2, pp. 1–20, 2024. </a:t>
            </a:r>
          </a:p>
          <a:p>
            <a:r>
              <a:rPr lang="en-US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[3] A. Lavric, C. Popa, and M. Ursachi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“A Comprehensive Survey on Emerging Assistive Technologies for Visually Impaired Persons,” </a:t>
            </a:r>
            <a:r>
              <a:rPr lang="en-US" sz="14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Sensors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vol. 24, no. 8, pp. 1–18, 2024. </a:t>
            </a:r>
          </a:p>
          <a:p>
            <a:r>
              <a:rPr lang="en-US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[4] M. Brilli, A. Mazzocchi, and L. </a:t>
            </a:r>
            <a:r>
              <a:rPr lang="en-US" sz="14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Frosini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“AIris: An AI-Powered Wearable Assistive Device for the Visually Impaired,” </a:t>
            </a:r>
            <a:r>
              <a:rPr lang="en-US" sz="1400" b="0" i="1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arXiv</a:t>
            </a:r>
            <a:r>
              <a:rPr lang="en-US" sz="14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preprint arXiv:2401.10256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2024. </a:t>
            </a:r>
          </a:p>
          <a:p>
            <a:r>
              <a:rPr lang="en-US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[5] G. </a:t>
            </a:r>
            <a:r>
              <a:rPr lang="en-US" sz="14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Măgurean</a:t>
            </a:r>
            <a:r>
              <a:rPr lang="en-US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and L. </a:t>
            </a:r>
            <a:r>
              <a:rPr lang="en-US" sz="14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Beșoiu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“Edge Inference Assistance System for Visually Impaired Individuals on Running Tracks,” </a:t>
            </a:r>
            <a:r>
              <a:rPr lang="en-US" sz="14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Results in Engineering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vol. 27, p. 106729, 2025. </a:t>
            </a:r>
          </a:p>
          <a:p>
            <a:r>
              <a:rPr lang="en-IN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[6] A. Bouteraa, H. </a:t>
            </a:r>
            <a:r>
              <a:rPr lang="en-IN" sz="14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Regaieg</a:t>
            </a:r>
            <a:r>
              <a:rPr lang="en-IN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and M. Feki</a:t>
            </a:r>
            <a:r>
              <a:rPr lang="en-IN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“Smart Real-Time Wearable Navigation Support System for BVIP,” </a:t>
            </a:r>
            <a:r>
              <a:rPr lang="en-IN" sz="14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Alexandria Engineering Journal</a:t>
            </a:r>
            <a:r>
              <a:rPr lang="en-IN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vol. 62, pp. 223–235, 2023. </a:t>
            </a:r>
          </a:p>
          <a:p>
            <a:r>
              <a:rPr lang="en-US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[7] H. Liu and Q. Feng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“Wireless Embedded Wearable Haptic Assistance Navigation Device Based on Networked Technology for the Visually Impaired,” </a:t>
            </a:r>
            <a:r>
              <a:rPr lang="en-US" sz="14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Computers &amp; Electrical Engineering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vol. 107, p. 110540, 2025. </a:t>
            </a:r>
          </a:p>
          <a:p>
            <a:r>
              <a:rPr lang="en-US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[8] A. </a:t>
            </a:r>
            <a:r>
              <a:rPr lang="en-US" sz="14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Dernayka</a:t>
            </a:r>
            <a:r>
              <a:rPr lang="en-US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M. Balle, and B. Marc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“Tom Pouce III, an Electronic White Cane for Blind People,” </a:t>
            </a:r>
            <a:r>
              <a:rPr lang="en-US" sz="14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Sensors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vol. 21, no. 12, pp. 1–16, 2021. </a:t>
            </a:r>
          </a:p>
          <a:p>
            <a:r>
              <a:rPr lang="en-US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[9] P. </a:t>
            </a:r>
            <a:r>
              <a:rPr lang="en-US" sz="14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Mungdee</a:t>
            </a:r>
            <a:r>
              <a:rPr lang="en-US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T. </a:t>
            </a:r>
            <a:r>
              <a:rPr lang="en-US" sz="14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Chaimankong</a:t>
            </a:r>
            <a:r>
              <a:rPr lang="en-US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and N. </a:t>
            </a:r>
            <a:r>
              <a:rPr lang="en-US" sz="14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Chatwiriya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“Low-Cost Smart Cane with Pathway Surface Detection and YOLO Object Detection,” </a:t>
            </a:r>
            <a:r>
              <a:rPr lang="en-US" sz="14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Information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vol. 16, no. 1, pp. 1–15, 2025.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M. Islam, T. Akter, and S. Rahman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“Deep Learning-Based Object Detection and Surrounding Environment Description for Visually Impaired People,”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Heliyon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9, no. 6, p. e16924, 2023. 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304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A5978D-DACC-0E46-447D-7E08F3BD1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FA25-66F4-4669-98FC-1B089EFEA698}" type="datetime3">
              <a:rPr lang="en-US" smtClean="0"/>
              <a:t>11 November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C488EF-D12F-76E8-0383-B56ECA4F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Project Stage -1 (B.E. ETC) 2025-26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57E25-123D-AF55-29D8-BFE38A48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43D904-EA87-085E-E612-860750A9A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2" y="304800"/>
            <a:ext cx="5972175" cy="1181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247166-8BDD-4E75-B65F-0084086E7487}"/>
              </a:ext>
            </a:extLst>
          </p:cNvPr>
          <p:cNvSpPr txBox="1"/>
          <p:nvPr/>
        </p:nvSpPr>
        <p:spPr>
          <a:xfrm>
            <a:off x="304799" y="1493480"/>
            <a:ext cx="8534400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References:</a:t>
            </a:r>
          </a:p>
          <a:p>
            <a:r>
              <a:rPr lang="en-US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[11] R. Baldovino, A. </a:t>
            </a:r>
            <a:r>
              <a:rPr lang="en-US" sz="14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Umandap</a:t>
            </a:r>
            <a:r>
              <a:rPr lang="en-US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and J. Uy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“A Visual Aid System Using Image Processing and Deep Learning with Audio Haptic Feedback for the Blind and Visually Impaired,” </a:t>
            </a:r>
            <a:r>
              <a:rPr lang="en-US" sz="14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Procedia Computer Science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vol. 246, pp. 2974–2983, 2024. </a:t>
            </a:r>
          </a:p>
          <a:p>
            <a:r>
              <a:rPr lang="en-IN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[12] E. Yilmaz, F. Sen, and M. Kocak</a:t>
            </a:r>
            <a:r>
              <a:rPr lang="en-IN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“Evaluating YOLOv4 and YOLOv5 for Enhanced Object Detection in UAV-Based Surveillance,” </a:t>
            </a:r>
            <a:r>
              <a:rPr lang="en-IN" sz="14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Processes</a:t>
            </a:r>
            <a:r>
              <a:rPr lang="en-IN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vol. 11, no. 5, pp. 1–13, 2023.</a:t>
            </a:r>
            <a:endParaRPr lang="en-IN" sz="1400" b="0" i="0" u="none" strike="noStrike" baseline="0" dirty="0">
              <a:latin typeface="Times New Roman" panose="02020603050405020304" pitchFamily="18" charset="0"/>
            </a:endParaRPr>
          </a:p>
          <a:p>
            <a:r>
              <a:rPr lang="en-US" sz="1400" b="1" i="0" u="none" strike="noStrike" baseline="0" dirty="0">
                <a:latin typeface="Times New Roman" panose="02020603050405020304" pitchFamily="18" charset="0"/>
              </a:rPr>
              <a:t>[13] X. Liu, J. Li, and K. Wu</a:t>
            </a:r>
            <a:r>
              <a:rPr lang="en-US" sz="1400" b="0" i="0" u="none" strike="noStrike" baseline="0" dirty="0">
                <a:latin typeface="Times New Roman" panose="02020603050405020304" pitchFamily="18" charset="0"/>
              </a:rPr>
              <a:t>, “</a:t>
            </a:r>
            <a:r>
              <a:rPr lang="en-US" sz="1400" b="0" i="0" u="none" strike="noStrike" baseline="0" dirty="0" err="1">
                <a:latin typeface="Times New Roman" panose="02020603050405020304" pitchFamily="18" charset="0"/>
              </a:rPr>
              <a:t>EdgeYOLO</a:t>
            </a:r>
            <a:r>
              <a:rPr lang="en-US" sz="1400" b="0" i="0" u="none" strike="noStrike" baseline="0" dirty="0">
                <a:latin typeface="Times New Roman" panose="02020603050405020304" pitchFamily="18" charset="0"/>
              </a:rPr>
              <a:t>: An Edge-Real-Time Object Detector,” </a:t>
            </a:r>
            <a:r>
              <a:rPr lang="en-US" sz="1400" b="0" i="1" u="none" strike="noStrike" baseline="0" dirty="0">
                <a:latin typeface="Times New Roman" panose="02020603050405020304" pitchFamily="18" charset="0"/>
              </a:rPr>
              <a:t>Computer Vision and Image Understanding</a:t>
            </a:r>
            <a:r>
              <a:rPr lang="en-US" sz="1400" b="0" i="0" u="none" strike="noStrike" baseline="0" dirty="0">
                <a:latin typeface="Times New Roman" panose="02020603050405020304" pitchFamily="18" charset="0"/>
              </a:rPr>
              <a:t>, vol. 241, p. 103670, 2023. </a:t>
            </a:r>
          </a:p>
          <a:p>
            <a:r>
              <a:rPr lang="en-US" sz="1400" b="1" i="0" u="none" strike="noStrike" baseline="0" dirty="0">
                <a:latin typeface="Times New Roman" panose="02020603050405020304" pitchFamily="18" charset="0"/>
              </a:rPr>
              <a:t>[14] D. </a:t>
            </a:r>
            <a:r>
              <a:rPr lang="en-US" sz="1400" b="1" i="0" u="none" strike="noStrike" baseline="0" dirty="0" err="1">
                <a:latin typeface="Times New Roman" panose="02020603050405020304" pitchFamily="18" charset="0"/>
              </a:rPr>
              <a:t>Surantha</a:t>
            </a:r>
            <a:r>
              <a:rPr lang="en-US" sz="1400" b="1" i="0" u="none" strike="noStrike" baseline="0" dirty="0">
                <a:latin typeface="Times New Roman" panose="02020603050405020304" pitchFamily="18" charset="0"/>
              </a:rPr>
              <a:t> and A. </a:t>
            </a:r>
            <a:r>
              <a:rPr lang="en-US" sz="1400" b="1" i="0" u="none" strike="noStrike" baseline="0" dirty="0" err="1">
                <a:latin typeface="Times New Roman" panose="02020603050405020304" pitchFamily="18" charset="0"/>
              </a:rPr>
              <a:t>Sutisna</a:t>
            </a:r>
            <a:r>
              <a:rPr lang="en-US" sz="1400" b="0" i="0" u="none" strike="noStrike" baseline="0" dirty="0">
                <a:latin typeface="Times New Roman" panose="02020603050405020304" pitchFamily="18" charset="0"/>
              </a:rPr>
              <a:t>, “Optimization of Deep Learning Models for Edge Devices: Quantization and Pruning Techniques,” </a:t>
            </a:r>
            <a:r>
              <a:rPr lang="en-US" sz="1400" b="0" i="1" u="none" strike="noStrike" baseline="0" dirty="0">
                <a:latin typeface="Times New Roman" panose="02020603050405020304" pitchFamily="18" charset="0"/>
              </a:rPr>
              <a:t>ICT Express</a:t>
            </a:r>
            <a:r>
              <a:rPr lang="en-US" sz="1400" b="0" i="0" u="none" strike="noStrike" baseline="0" dirty="0">
                <a:latin typeface="Times New Roman" panose="02020603050405020304" pitchFamily="18" charset="0"/>
              </a:rPr>
              <a:t>, vol. 11, no. 1, pp. 45–53, 2025. </a:t>
            </a:r>
          </a:p>
          <a:p>
            <a:r>
              <a:rPr lang="en-US" sz="1400" b="1" i="0" u="none" strike="noStrike" baseline="0" dirty="0">
                <a:latin typeface="Times New Roman" panose="02020603050405020304" pitchFamily="18" charset="0"/>
              </a:rPr>
              <a:t>[15] L. Garcia, J. Lopes, and P. Carvalho</a:t>
            </a:r>
            <a:r>
              <a:rPr lang="en-US" sz="1400" b="0" i="0" u="none" strike="noStrike" baseline="0" dirty="0">
                <a:latin typeface="Times New Roman" panose="02020603050405020304" pitchFamily="18" charset="0"/>
              </a:rPr>
              <a:t>, “Wearable Obstacle Detection System Fully Integrated to Textile Structures,” </a:t>
            </a:r>
            <a:r>
              <a:rPr lang="en-US" sz="1400" b="0" i="1" u="none" strike="noStrike" baseline="0" dirty="0">
                <a:latin typeface="Times New Roman" panose="02020603050405020304" pitchFamily="18" charset="0"/>
              </a:rPr>
              <a:t>Sensors and Actuators A: Physical</a:t>
            </a:r>
            <a:r>
              <a:rPr lang="en-US" sz="1400" b="0" i="0" u="none" strike="noStrike" baseline="0" dirty="0">
                <a:latin typeface="Times New Roman" panose="02020603050405020304" pitchFamily="18" charset="0"/>
              </a:rPr>
              <a:t>, vol. 179, pp. 84–92, 2012. </a:t>
            </a:r>
          </a:p>
          <a:p>
            <a:r>
              <a:rPr lang="en-US" sz="1400" b="1" i="0" u="none" strike="noStrike" baseline="0" dirty="0">
                <a:latin typeface="Times New Roman" panose="02020603050405020304" pitchFamily="18" charset="0"/>
              </a:rPr>
              <a:t>[16] S. </a:t>
            </a:r>
            <a:r>
              <a:rPr lang="en-US" sz="1400" b="1" i="0" u="none" strike="noStrike" baseline="0" dirty="0" err="1">
                <a:latin typeface="Times New Roman" panose="02020603050405020304" pitchFamily="18" charset="0"/>
              </a:rPr>
              <a:t>Pundlik</a:t>
            </a:r>
            <a:r>
              <a:rPr lang="en-US" sz="1400" b="1" i="0" u="none" strike="noStrike" baseline="0" dirty="0">
                <a:latin typeface="Times New Roman" panose="02020603050405020304" pitchFamily="18" charset="0"/>
              </a:rPr>
              <a:t>, R. Tomasi, and B. Luo</a:t>
            </a:r>
            <a:r>
              <a:rPr lang="en-US" sz="1400" b="0" i="0" u="none" strike="noStrike" baseline="0" dirty="0">
                <a:latin typeface="Times New Roman" panose="02020603050405020304" pitchFamily="18" charset="0"/>
              </a:rPr>
              <a:t>, “Home-Use Evaluation of a Wearable Collision Warning Device for Individuals with Severe Vision Impairments,” </a:t>
            </a:r>
            <a:r>
              <a:rPr lang="en-US" sz="1400" b="0" i="1" u="none" strike="noStrike" baseline="0" dirty="0">
                <a:latin typeface="Times New Roman" panose="02020603050405020304" pitchFamily="18" charset="0"/>
              </a:rPr>
              <a:t>J. </a:t>
            </a:r>
            <a:r>
              <a:rPr lang="en-US" sz="1400" b="0" i="1" u="none" strike="noStrike" baseline="0" dirty="0" err="1">
                <a:latin typeface="Times New Roman" panose="02020603050405020304" pitchFamily="18" charset="0"/>
              </a:rPr>
              <a:t>Rehabil</a:t>
            </a:r>
            <a:r>
              <a:rPr lang="en-US" sz="1400" b="0" i="1" u="none" strike="noStrike" baseline="0" dirty="0">
                <a:latin typeface="Times New Roman" panose="02020603050405020304" pitchFamily="18" charset="0"/>
              </a:rPr>
              <a:t>. Assist. Technol. Eng.</a:t>
            </a:r>
            <a:r>
              <a:rPr lang="en-US" sz="1400" b="0" i="0" u="none" strike="noStrike" baseline="0" dirty="0">
                <a:latin typeface="Times New Roman" panose="02020603050405020304" pitchFamily="18" charset="0"/>
              </a:rPr>
              <a:t>, vol. 8, pp. 1–9, 2021. </a:t>
            </a:r>
          </a:p>
          <a:p>
            <a:r>
              <a:rPr lang="en-US" sz="1400" b="1" i="0" u="none" strike="noStrike" baseline="0" dirty="0">
                <a:latin typeface="Times New Roman" panose="02020603050405020304" pitchFamily="18" charset="0"/>
              </a:rPr>
              <a:t>[17] A. Camacho, R. Reinoso, and D. Rodriguez</a:t>
            </a:r>
            <a:r>
              <a:rPr lang="en-US" sz="1400" b="0" i="0" u="none" strike="noStrike" baseline="0" dirty="0">
                <a:latin typeface="Times New Roman" panose="02020603050405020304" pitchFamily="18" charset="0"/>
              </a:rPr>
              <a:t>, “Integrating an Intuitive Tactical Navigation Solution to Enable Situational Awareness for People with Visual Disabilities,” </a:t>
            </a:r>
            <a:r>
              <a:rPr lang="en-US" sz="1400" b="0" i="1" u="none" strike="noStrike" baseline="0" dirty="0">
                <a:latin typeface="Times New Roman" panose="02020603050405020304" pitchFamily="18" charset="0"/>
              </a:rPr>
              <a:t>Applied Ergonomics</a:t>
            </a:r>
            <a:r>
              <a:rPr lang="en-US" sz="1400" b="0" i="0" u="none" strike="noStrike" baseline="0" dirty="0">
                <a:latin typeface="Times New Roman" panose="02020603050405020304" pitchFamily="18" charset="0"/>
              </a:rPr>
              <a:t>, vol. 129, p. 104576, 2025. </a:t>
            </a:r>
          </a:p>
          <a:p>
            <a:r>
              <a:rPr lang="en-US" sz="1400" b="1" i="0" u="none" strike="noStrike" baseline="0" dirty="0">
                <a:latin typeface="Times New Roman" panose="02020603050405020304" pitchFamily="18" charset="0"/>
              </a:rPr>
              <a:t>[18] R. Dos Santos, F. Silva, and T. Campos</a:t>
            </a:r>
            <a:r>
              <a:rPr lang="en-US" sz="1400" b="0" i="0" u="none" strike="noStrike" baseline="0" dirty="0">
                <a:latin typeface="Times New Roman" panose="02020603050405020304" pitchFamily="18" charset="0"/>
              </a:rPr>
              <a:t>, “</a:t>
            </a:r>
            <a:r>
              <a:rPr lang="en-US" sz="1400" b="0" i="0" u="none" strike="noStrike" baseline="0" dirty="0" err="1">
                <a:latin typeface="Times New Roman" panose="02020603050405020304" pitchFamily="18" charset="0"/>
              </a:rPr>
              <a:t>NavWear</a:t>
            </a:r>
            <a:r>
              <a:rPr lang="en-US" sz="1400" b="0" i="0" u="none" strike="noStrike" baseline="0" dirty="0">
                <a:latin typeface="Times New Roman" panose="02020603050405020304" pitchFamily="18" charset="0"/>
              </a:rPr>
              <a:t>: Design and Evaluation of a Wearable Device for Obstacle Detection for Blind and Visually Impaired People,” </a:t>
            </a:r>
            <a:r>
              <a:rPr lang="en-US" sz="1400" b="0" i="1" u="none" strike="noStrike" baseline="0" dirty="0">
                <a:latin typeface="Times New Roman" panose="02020603050405020304" pitchFamily="18" charset="0"/>
              </a:rPr>
              <a:t>Disability and Rehabilitation: Assistive Technology</a:t>
            </a:r>
            <a:r>
              <a:rPr lang="en-US" sz="1400" b="0" i="0" u="none" strike="noStrike" baseline="0" dirty="0">
                <a:latin typeface="Times New Roman" panose="02020603050405020304" pitchFamily="18" charset="0"/>
              </a:rPr>
              <a:t>, vol. 20, no. 6, pp. 1–12, 2025. </a:t>
            </a:r>
          </a:p>
          <a:p>
            <a:r>
              <a:rPr lang="en-US" sz="1400" b="1" i="0" u="none" strike="noStrike" baseline="0" dirty="0">
                <a:latin typeface="Times New Roman" panose="02020603050405020304" pitchFamily="18" charset="0"/>
              </a:rPr>
              <a:t>[19] W. Seiple, J. </a:t>
            </a:r>
            <a:r>
              <a:rPr lang="en-US" sz="1400" b="1" i="0" u="none" strike="noStrike" baseline="0" dirty="0" err="1">
                <a:latin typeface="Times New Roman" panose="02020603050405020304" pitchFamily="18" charset="0"/>
              </a:rPr>
              <a:t>Szlyk</a:t>
            </a:r>
            <a:r>
              <a:rPr lang="en-US" sz="1400" b="1" i="0" u="none" strike="noStrike" baseline="0" dirty="0">
                <a:latin typeface="Times New Roman" panose="02020603050405020304" pitchFamily="18" charset="0"/>
              </a:rPr>
              <a:t>, and H. Tang</a:t>
            </a:r>
            <a:r>
              <a:rPr lang="en-US" sz="1400" b="0" i="0" u="none" strike="noStrike" baseline="0" dirty="0">
                <a:latin typeface="Times New Roman" panose="02020603050405020304" pitchFamily="18" charset="0"/>
              </a:rPr>
              <a:t>, “Performance on Activities of Daily Living and User Experience When Using AI by Individuals with Vision Impairment,” </a:t>
            </a:r>
            <a:r>
              <a:rPr lang="en-US" sz="1400" b="0" i="1" u="none" strike="noStrike" baseline="0" dirty="0">
                <a:latin typeface="Times New Roman" panose="02020603050405020304" pitchFamily="18" charset="0"/>
              </a:rPr>
              <a:t>Translational Vision Science and Technology</a:t>
            </a:r>
            <a:r>
              <a:rPr lang="en-US" sz="1400" b="0" i="0" u="none" strike="noStrike" baseline="0" dirty="0">
                <a:latin typeface="Times New Roman" panose="02020603050405020304" pitchFamily="18" charset="0"/>
              </a:rPr>
              <a:t>, vol. 14, no. 2, pp. 12–25, 2025. 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09455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6D3704-3C91-57B4-FCC5-5AA33EE1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FA25-66F4-4669-98FC-1B089EFEA698}" type="datetime3">
              <a:rPr lang="en-US" smtClean="0"/>
              <a:t>11 November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4D19A0-8D48-9379-A6E2-82DA7361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Project Stage -1 (B.E. ETC) 2025-26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B693B-18C6-E8A2-393A-54DBEFA6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39C70-81E5-D0A8-9F61-2BDD76516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2" y="304800"/>
            <a:ext cx="5972175" cy="1181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12351-B14B-C856-7A5F-295172B5B6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287" y="1676400"/>
            <a:ext cx="2895600" cy="434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76FFE6-F50A-87E3-3708-16B9C2E08C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243" y="1676400"/>
            <a:ext cx="2895600" cy="434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2C6C06-194A-39B7-0178-8078EAFB50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2" t="36666" r="24156"/>
          <a:stretch>
            <a:fillRect/>
          </a:stretch>
        </p:blipFill>
        <p:spPr>
          <a:xfrm>
            <a:off x="76200" y="1676400"/>
            <a:ext cx="2895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43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23B51-117E-EFCB-EE08-33C3B742E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FA25-66F4-4669-98FC-1B089EFEA698}" type="datetime3">
              <a:rPr lang="en-US" smtClean="0"/>
              <a:t>12 November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27F3ED-5314-CDED-E502-22868CAE2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Project Stage -1 (B.E. ETC) 2025-26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EC988-FD8F-AC1B-2D0C-E01ECB07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0531B-70BE-44FE-2EEC-75A5BAB89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2" y="304800"/>
            <a:ext cx="5972175" cy="1181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8EB7E4-976D-44A0-2C31-081EC37550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956381"/>
            <a:ext cx="3914755" cy="2269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390517-1AAD-B42C-879D-6D32913197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4" y="1603662"/>
            <a:ext cx="4296608" cy="22349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A6E3CD-2DF3-FE4A-E2E4-5B0DE96C49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735" y="4002146"/>
            <a:ext cx="4175884" cy="21747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AEECC2-1C5F-A187-6EF8-09D9970D9C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305" y="1603662"/>
            <a:ext cx="4027314" cy="21747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1400EF-60B0-B9AA-840A-F90ACF53727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191000"/>
            <a:ext cx="108585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12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524000"/>
            <a:ext cx="8229600" cy="4218143"/>
          </a:xfrm>
        </p:spPr>
        <p:txBody>
          <a:bodyPr>
            <a:normAutofit/>
          </a:bodyPr>
          <a:lstStyle/>
          <a:p>
            <a:r>
              <a:rPr lang="en-US" altLang="en-US" sz="28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Electronics and Telecommunication</a:t>
            </a:r>
            <a:endParaRPr lang="en-US" altLang="en-US" sz="3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BE E&amp;TC Project (2025-26)</a:t>
            </a:r>
            <a:endParaRPr lang="en-US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763"/>
              </a:spcBef>
            </a:pPr>
            <a:r>
              <a:rPr lang="en-US" altLang="en-US" sz="2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Area of Work: Embedded Systems, AI etc.</a:t>
            </a:r>
            <a:endParaRPr lang="en-US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70000"/>
              </a:lnSpc>
            </a:pPr>
            <a:r>
              <a:rPr lang="en-US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Title :</a:t>
            </a:r>
            <a:r>
              <a:rPr lang="en-US" alt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‘</a:t>
            </a:r>
            <a:r>
              <a:rPr lang="en-US" altLang="en-US" sz="36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Context-Aware Audio Guidance System for the Visually Impaired’</a:t>
            </a:r>
            <a:endParaRPr lang="en-US" altLang="en-US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25"/>
              </a:spcBef>
            </a:pP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256C1-F6A5-4486-A9DC-A970DF99183A}" type="datetime3">
              <a:rPr lang="en-US" smtClean="0"/>
              <a:t>11 November 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Project Stage -1 (B.E. ETC) 2025-26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30" y="228600"/>
            <a:ext cx="597217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61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DCE89A6-AE04-4E93-BB9D-7E3ABA0C1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05001"/>
            <a:ext cx="7772400" cy="4038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It’s a wearable smart-glasses system designed to act as “eyes” for visually impaired people. The glasses will have a camera that continuously captures the surroundings and detects obstacles or objects in real time.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 Raspberry Pi will serve as the main processing unit. Based on what the camera detects and how far obstacles are, the system will generate contextual voice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guidance through earphones.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Some hardware (like the Raspberry Pi and power supply) will be worn separately to keep the glasses lightweight. The goal is to make a fast, reliable, and comfortable assistive device that helps the visually impaired walk independently in real-world environments.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7A790-4E28-4D3F-BEFF-D14575376024}" type="datetime3">
              <a:rPr lang="en-US" smtClean="0"/>
              <a:pPr/>
              <a:t>11 November 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Project Stage -1 (B.E. ETC) 2025-26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30" y="228600"/>
            <a:ext cx="597217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3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DB01-32CE-4A03-A0D3-006A184AC67C}" type="datetime3">
              <a:rPr lang="en-US" smtClean="0"/>
              <a:t>11 November 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Project Stage -1 (B.E. ETC) 2025-26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30" y="228600"/>
            <a:ext cx="5972175" cy="1181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F1B22A-18EB-7DAB-92BA-46397B1CB903}"/>
              </a:ext>
            </a:extLst>
          </p:cNvPr>
          <p:cNvSpPr txBox="1"/>
          <p:nvPr/>
        </p:nvSpPr>
        <p:spPr>
          <a:xfrm>
            <a:off x="169717" y="1524000"/>
            <a:ext cx="87630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Visually impaired individuals face challenges in detecting obstacles limiting their mobility and safety.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Solution: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wearable smart glasses system that acts as an intelligent visual guide.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</a:p>
          <a:p>
            <a:pPr marL="2171700" lvl="4" indent="-342900"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object detection using AI</a:t>
            </a:r>
          </a:p>
          <a:p>
            <a:pPr marL="2171700" lvl="4" indent="-342900"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&amp; direction Estimation</a:t>
            </a:r>
          </a:p>
          <a:p>
            <a:pPr marL="2171700" lvl="4" indent="-342900"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audio feedback</a:t>
            </a:r>
          </a:p>
          <a:p>
            <a:pPr marL="2171700" lvl="4" indent="-342900"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modes: Automatic &amp; Manual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a fast, reliable, and comfortable assistive device.</a:t>
            </a:r>
          </a:p>
        </p:txBody>
      </p:sp>
    </p:spTree>
    <p:extLst>
      <p:ext uri="{BB962C8B-B14F-4D97-AF65-F5344CB8AC3E}">
        <p14:creationId xmlns:p14="http://schemas.microsoft.com/office/powerpoint/2010/main" val="1807555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CE7-EB2A-4F73-9170-B4F0D8802C86}" type="datetime3">
              <a:rPr lang="en-US" smtClean="0"/>
              <a:t>11 November 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Project Stage -1 (B.E. ETC) 2025-26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30" y="228600"/>
            <a:ext cx="5972175" cy="1181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88FA0C-3218-EFB8-4454-11D34A445480}"/>
              </a:ext>
            </a:extLst>
          </p:cNvPr>
          <p:cNvSpPr txBox="1"/>
          <p:nvPr/>
        </p:nvSpPr>
        <p:spPr>
          <a:xfrm>
            <a:off x="4038600" y="1585813"/>
            <a:ext cx="5029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Stack:</a:t>
            </a:r>
            <a:endParaRPr lang="en-IN" sz="2000" b="1" i="1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Hardware: 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Core: Raspberry Pi 4 (8GB) 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Vision: Raspberry Pi Camera Module 3 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Sensing: LiDAR Sensor 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Audio: Wired Headphones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Power: 10,000mAh Power Bank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 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&amp; Language: Raspberry Pi OS &amp; Python 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Model: YOLOv8n (Optimized for speed) 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Libraries: OpenCV, TensorFlow Lite, pyttsx3 (for voice)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1AC64D-D786-2EAB-C346-C5E69D3692A4}"/>
              </a:ext>
            </a:extLst>
          </p:cNvPr>
          <p:cNvSpPr txBox="1"/>
          <p:nvPr/>
        </p:nvSpPr>
        <p:spPr>
          <a:xfrm>
            <a:off x="228599" y="1585813"/>
            <a:ext cx="4017785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Requirements:</a:t>
            </a:r>
            <a:endParaRPr lang="en-I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object &amp; distance detection.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feedback with ≤300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delay.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Multi-object handling and battery alerts.</a:t>
            </a:r>
          </a:p>
          <a:p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Requirements:</a:t>
            </a:r>
            <a:endParaRPr lang="en-I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≥10 FPS detection, 70 % accuracy (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&lt; 500 g, runtime &gt; 6 hours.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Safe, offline, user-friendly.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5286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71984-3B5A-4C6A-B242-3F166CFC2CB1}" type="datetime3">
              <a:rPr lang="en-US" smtClean="0"/>
              <a:t>11 November 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Project Stage -1 (B.E. ETC) 2025-26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30" y="228600"/>
            <a:ext cx="5972175" cy="1181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4386D1-3400-91EF-5B05-ECDD7C8DE672}"/>
              </a:ext>
            </a:extLst>
          </p:cNvPr>
          <p:cNvSpPr txBox="1"/>
          <p:nvPr/>
        </p:nvSpPr>
        <p:spPr>
          <a:xfrm>
            <a:off x="199127" y="1382383"/>
            <a:ext cx="5134873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Architecture: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Sensing Unit: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and LiDAR capture visual and distance data from the environment.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Processing Unit: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 runs the YOLOv8n model, fuses sensor data, and generates contextual decisions.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Audio Output Unit: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pyttsx3 or pre-recorded audio provides spoken alerts through bone-conduction earphones.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Power &amp; Interface Unit: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Powered by a 10,000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battery; includes basic control buttons.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Control &amp; Communication Unit: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Handles data logging, power monitoring, and optional Bluetooth/serial communication.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E4416B-25E4-BBF0-446A-A8764BCC3C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27" y="1981200"/>
            <a:ext cx="3640346" cy="364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55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34399F-4127-844B-486B-9765FD5DB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FA25-66F4-4669-98FC-1B089EFEA698}" type="datetime3">
              <a:rPr lang="en-US" smtClean="0"/>
              <a:t>11 November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DE58DE-4240-1B2C-0310-D01E1BE71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Project Stage -1 (B.E. ETC) 2025-26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ED839-BF3B-3798-1DF9-8B8D95AC6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02AEF-B89C-2F79-9721-C9FB56EBE4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514" y="1514102"/>
            <a:ext cx="3200400" cy="480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475C0C-9A80-6BC0-B60B-78A2DD8EB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2" y="119461"/>
            <a:ext cx="5972175" cy="1181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6A2815-AC9A-D9CA-1844-0D30692906E0}"/>
              </a:ext>
            </a:extLst>
          </p:cNvPr>
          <p:cNvSpPr txBox="1"/>
          <p:nvPr/>
        </p:nvSpPr>
        <p:spPr>
          <a:xfrm>
            <a:off x="148086" y="1321385"/>
            <a:ext cx="5566914" cy="5186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Workflow / Flowchart:</a:t>
            </a:r>
          </a:p>
          <a:p>
            <a:pPr>
              <a:buNone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Video Capture: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Raspberry Pi Camera continuously records frames (≈15 FPS) and resizes them to match YOLOv8n input dimensions (320×320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px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buNone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Object Detection: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frame is processed by the YOLOv8n model to detect &amp; classify obstacles such as people, vehicles, stairs in real time.</a:t>
            </a:r>
          </a:p>
          <a:p>
            <a:pPr>
              <a:buNone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Distance Measurement: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LiDAR sensor measures the distance of nearby objects and sends data to the Raspberry Pi via I²C or UART.</a:t>
            </a:r>
          </a:p>
          <a:p>
            <a:pPr>
              <a:buNone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Sensor Fusion &amp; Decision Logic: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and LiDAR data are combined to identify obstacle position (Left, Center, Right) and distance level (near, far). The system prioritizes the closest obstacle for alerting.</a:t>
            </a:r>
          </a:p>
          <a:p>
            <a:pPr>
              <a:buNone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Audio Message Generation: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detected data, a short contextual phrase (e.g., “Person two meters ahead”) is created using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pyttsx3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pre-recorded WAV files.</a:t>
            </a:r>
          </a:p>
          <a:p>
            <a:pPr>
              <a:buNone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Voice Feedback Delivery: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message is played instantly through bone-conduction earphones, ensuring the user can still hear ambient sounds.</a:t>
            </a:r>
          </a:p>
          <a:p>
            <a:pPr>
              <a:buNone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Data Logging &amp; Battery Monitoring: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detections and timestamps are saved for evaluation, while battery level is monitored to issue low-power voice alerts.</a:t>
            </a:r>
          </a:p>
        </p:txBody>
      </p:sp>
    </p:spTree>
    <p:extLst>
      <p:ext uri="{BB962C8B-B14F-4D97-AF65-F5344CB8AC3E}">
        <p14:creationId xmlns:p14="http://schemas.microsoft.com/office/powerpoint/2010/main" val="185611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7EED-DA06-46F6-9394-FF2C1647D60F}" type="datetime3">
              <a:rPr lang="en-US" smtClean="0"/>
              <a:t>11 November 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Project Stage -1 (B.E. ETC) 2025-26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30" y="228600"/>
            <a:ext cx="5972175" cy="1181100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D0966AAC-AA91-854D-2F80-4D517F945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905000"/>
            <a:ext cx="7010400" cy="3632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Modules tested: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Vision + Audio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(LiDAR pending).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YOLOv8n: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7–10 FPS @ 320×320;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≈ 0.71.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Latency: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Detection→Speech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≈ 250–320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ms.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Audio Output: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pyttsx3 (200–300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/ WAV (25–40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Runtime: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≈ 6 hours on 10 000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mAh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battery.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Fully functional, low-latency, offline prototype achieved.</a:t>
            </a:r>
          </a:p>
        </p:txBody>
      </p:sp>
    </p:spTree>
    <p:extLst>
      <p:ext uri="{BB962C8B-B14F-4D97-AF65-F5344CB8AC3E}">
        <p14:creationId xmlns:p14="http://schemas.microsoft.com/office/powerpoint/2010/main" val="1837756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B03C0E-A6BA-E46E-701B-783E741CC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FA25-66F4-4669-98FC-1B089EFEA698}" type="datetime3">
              <a:rPr lang="en-US" smtClean="0"/>
              <a:t>11 November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06986-F76B-DA15-A04B-EA8E9632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Project Stage -1 (B.E. ETC) 2025-26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B3BA0-370E-28A4-1BD8-8356CA0CB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6E03E-36AF-45C4-8514-78A88163B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2" y="228600"/>
            <a:ext cx="5972175" cy="118110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BC112D3-7CD7-732D-4BE1-0C5BD47E8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437" y="1409700"/>
            <a:ext cx="7833123" cy="486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Conclusions: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Stage 1 of the Context-Aware Audio Guidance System successfully demonstrated the core functionality of the project using the camera and audio modules.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Raspberry Pi 4 efficiently handled real-time image capture, object detection using YOLOv8n, and speech generation through the pyttsx3 engine, proving that the system can operate fully offline with acceptable latency.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prototype achieved stable performance, low processing delay, and reliable audio output, establishing the foundation for integrating distance sensing and sensor fusion in the next phase.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Overall, the system proved technically feasible, user-friendly, and capable of providing meaningful real-time guidance to visually impaired users.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13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2038</Words>
  <Application>Microsoft Office PowerPoint</Application>
  <PresentationFormat>On-screen Show (4:3)</PresentationFormat>
  <Paragraphs>144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Kanawade</dc:creator>
  <cp:lastModifiedBy>Mahesh Kanawade</cp:lastModifiedBy>
  <cp:revision>27</cp:revision>
  <dcterms:created xsi:type="dcterms:W3CDTF">2006-08-16T00:00:00Z</dcterms:created>
  <dcterms:modified xsi:type="dcterms:W3CDTF">2025-11-11T19:49:19Z</dcterms:modified>
</cp:coreProperties>
</file>